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7"/>
  </p:notesMasterIdLst>
  <p:handoutMasterIdLst>
    <p:handoutMasterId r:id="rId58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23" r:id="rId33"/>
    <p:sldId id="733" r:id="rId34"/>
    <p:sldId id="734" r:id="rId35"/>
    <p:sldId id="732" r:id="rId36"/>
    <p:sldId id="735" r:id="rId37"/>
    <p:sldId id="736" r:id="rId38"/>
    <p:sldId id="724" r:id="rId39"/>
    <p:sldId id="746" r:id="rId40"/>
    <p:sldId id="747" r:id="rId41"/>
    <p:sldId id="704" r:id="rId42"/>
    <p:sldId id="705" r:id="rId43"/>
    <p:sldId id="709" r:id="rId44"/>
    <p:sldId id="737" r:id="rId45"/>
    <p:sldId id="738" r:id="rId46"/>
    <p:sldId id="739" r:id="rId47"/>
    <p:sldId id="740" r:id="rId48"/>
    <p:sldId id="741" r:id="rId49"/>
    <p:sldId id="742" r:id="rId50"/>
    <p:sldId id="744" r:id="rId51"/>
    <p:sldId id="745" r:id="rId52"/>
    <p:sldId id="580" r:id="rId53"/>
    <p:sldId id="504" r:id="rId54"/>
    <p:sldId id="505" r:id="rId55"/>
    <p:sldId id="5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26C8C59-5E13-48B5-A531-98F6AB9FD015}">
          <p14:sldIdLst>
            <p14:sldId id="274"/>
            <p14:sldId id="619"/>
          </p14:sldIdLst>
        </p14:section>
        <p14:section name="Графичен потребителски интерфейс" id="{1D3306E6-F143-4A5D-84BE-A5BA3928F24F}">
          <p14:sldIdLst>
            <p14:sldId id="611"/>
            <p14:sldId id="612"/>
            <p14:sldId id="688"/>
          </p14:sldIdLst>
        </p14:section>
        <p14:section name="Въведение в Windows Forms - въведение" id="{9C974183-0F4E-4053-BEA5-DFDA11F87835}">
          <p14:sldIdLst>
            <p14:sldId id="714"/>
            <p14:sldId id="689"/>
            <p14:sldId id="726"/>
          </p14:sldIdLst>
        </p14:section>
        <p14:section name="Първо GUI приложение" id="{4B81DA81-6A8A-4C17-820E-6100EA16AE8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Основни контроли" id="{9D77BABB-8E09-4E8B-AD35-4CF7E36EC178}">
          <p14:sldIdLst>
            <p14:sldId id="701"/>
            <p14:sldId id="730"/>
            <p14:sldId id="728"/>
            <p14:sldId id="731"/>
          </p14:sldIdLst>
        </p14:section>
        <p14:section name="Суматор" id="{1CD16522-16D6-427F-A6CC-A12B971D589B}">
          <p14:sldIdLst>
            <p14:sldId id="729"/>
            <p14:sldId id="703"/>
            <p14:sldId id="723"/>
            <p14:sldId id="733"/>
            <p14:sldId id="734"/>
            <p14:sldId id="732"/>
            <p14:sldId id="735"/>
            <p14:sldId id="736"/>
            <p14:sldId id="724"/>
          </p14:sldIdLst>
        </p14:section>
        <p14:section name="Други контроли" id="{6854B022-DD55-494E-B2DA-8718F3554459}">
          <p14:sldIdLst>
            <p14:sldId id="746"/>
            <p14:sldId id="747"/>
          </p14:sldIdLst>
        </p14:section>
        <p14:section name="Конвертор за мерни единици" id="{7A79BB53-70B7-499E-B516-B8824D34860B}">
          <p14:sldIdLst>
            <p14:sldId id="704"/>
            <p14:sldId id="705"/>
            <p14:sldId id="709"/>
            <p14:sldId id="737"/>
            <p14:sldId id="738"/>
            <p14:sldId id="739"/>
            <p14:sldId id="740"/>
            <p14:sldId id="741"/>
            <p14:sldId id="742"/>
            <p14:sldId id="744"/>
            <p14:sldId id="745"/>
          </p14:sldIdLst>
        </p14:section>
        <p14:section name="Обобщение" id="{4A7663E7-BBBB-4BAC-8077-5D1A320598BD}">
          <p14:sldIdLst>
            <p14:sldId id="580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3" autoAdjust="0"/>
    <p:restoredTop sz="95325" autoAdjust="0"/>
  </p:normalViewPr>
  <p:slideViewPr>
    <p:cSldViewPr showGuides="1">
      <p:cViewPr varScale="1">
        <p:scale>
          <a:sx n="131" d="100"/>
          <a:sy n="131" d="100"/>
        </p:scale>
        <p:origin x="208" y="6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2400" y="7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20.03.23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F7C52D-7DAE-48EE-AF4B-82B385313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09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3939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766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8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4943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538354-B696-480A-9C9C-21C1195F1A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125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FAFC322-A821-4ED1-B86A-429BF73C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2936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F381745-8575-4B7C-9CC1-85A9038DF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8231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9C5ADD-2DB4-43B0-B70D-43360D545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92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81416F-E786-4D4A-9038-1A3D25014B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783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3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811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273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hyperlink" Target="https://softuni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000" y="1269000"/>
            <a:ext cx="11520000" cy="990000"/>
          </a:xfrm>
        </p:spPr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5008" y="6182061"/>
            <a:ext cx="1841560" cy="351662"/>
          </a:xfrm>
        </p:spPr>
        <p:txBody>
          <a:bodyPr/>
          <a:lstStyle/>
          <a:p>
            <a:r>
              <a:rPr lang="en-US" sz="1799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642529" y="5915476"/>
            <a:ext cx="2949981" cy="382688"/>
          </a:xfrm>
        </p:spPr>
        <p:txBody>
          <a:bodyPr/>
          <a:lstStyle/>
          <a:p>
            <a:r>
              <a:rPr lang="bg-BG" dirty="0"/>
              <a:t>Софтуерен университет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975" y="4876551"/>
            <a:ext cx="2949981" cy="506408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74" y="5368363"/>
            <a:ext cx="3174920" cy="444420"/>
          </a:xfrm>
        </p:spPr>
        <p:txBody>
          <a:bodyPr/>
          <a:lstStyle/>
          <a:p>
            <a:r>
              <a:rPr lang="bg-BG" noProof="1"/>
              <a:t>Преподавателски</a:t>
            </a:r>
            <a:r>
              <a:rPr lang="bg-BG" dirty="0"/>
              <a:t> екип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D8E43-CFD9-4CB5-9A02-6FD2433F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00" y="2439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F9296-5082-918A-9327-232C981C2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41E61-551F-6BFA-F16E-6D68F130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8815880" y="2002480"/>
            <a:ext cx="2494425" cy="1516519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3C93-E610-DEA6-920C-6A4AF1497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" t="2756" r="1188" b="2701"/>
          <a:stretch/>
        </p:blipFill>
        <p:spPr>
          <a:xfrm>
            <a:off x="8905735" y="4538075"/>
            <a:ext cx="2413031" cy="1422039"/>
          </a:xfrm>
          <a:prstGeom prst="roundRect">
            <a:avLst>
              <a:gd name="adj" fmla="val 4547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842251" y="3159000"/>
            <a:ext cx="27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b="1" dirty="0">
                <a:solidFill>
                  <a:schemeClr val="bg1"/>
                </a:solidFill>
              </a:rPr>
              <a:t>[Create a new project]</a:t>
            </a:r>
          </a:p>
          <a:p>
            <a:r>
              <a:rPr lang="bg-BG" sz="2900" dirty="0"/>
              <a:t>В търсачката напишете </a:t>
            </a:r>
            <a:r>
              <a:rPr lang="en-BG" dirty="0"/>
              <a:t>"</a:t>
            </a:r>
            <a:r>
              <a:rPr lang="en-US" sz="2900" dirty="0"/>
              <a:t>Windows Forms</a:t>
            </a:r>
            <a:r>
              <a:rPr lang="en-BG" sz="3200" dirty="0"/>
              <a:t>"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bg-BG" sz="2900" b="1" dirty="0">
                <a:solidFill>
                  <a:schemeClr val="bg1"/>
                </a:solidFill>
              </a:rPr>
              <a:t>първата опция </a:t>
            </a:r>
            <a:r>
              <a:rPr lang="bg-BG" sz="2900" dirty="0"/>
              <a:t>и 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</a:t>
            </a:r>
            <a:r>
              <a:rPr lang="bg-BG" sz="2900" b="1" dirty="0">
                <a:solidFill>
                  <a:schemeClr val="bg1"/>
                </a:solidFill>
              </a:rPr>
              <a:t>смислено име</a:t>
            </a:r>
            <a:r>
              <a:rPr lang="bg-BG" sz="2900" dirty="0"/>
              <a:t> на приложението, което описва неговото предназначение – например </a:t>
            </a:r>
            <a:r>
              <a:rPr lang="en-U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2900" dirty="0"/>
              <a:t>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r>
              <a:rPr lang="en-US" sz="2900" dirty="0"/>
              <a:t> </a:t>
            </a:r>
            <a:r>
              <a:rPr lang="en-US" sz="2900" dirty="0">
                <a:sym typeface="Wingdings" panose="05000000000000000000" pitchFamily="2" charset="2"/>
              </a:rPr>
              <a:t></a:t>
            </a:r>
            <a:r>
              <a:rPr lang="en-US" sz="2900" dirty="0"/>
              <a:t> </a:t>
            </a:r>
            <a:r>
              <a:rPr lang="en-US" sz="2900" b="1" dirty="0">
                <a:solidFill>
                  <a:schemeClr val="bg1"/>
                </a:solidFill>
              </a:rPr>
              <a:t>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00" y="3069000"/>
            <a:ext cx="5182043" cy="33155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495000" cy="45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FC0DE-D1CB-908D-1B61-1DBB818C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657" y="3405963"/>
            <a:ext cx="3898900" cy="264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12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свойства / събития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842010" y="4342592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EC2FA-7F39-2597-BE98-7310D5C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/>
          <a:stretch/>
        </p:blipFill>
        <p:spPr>
          <a:xfrm>
            <a:off x="785512" y="2541181"/>
            <a:ext cx="5723910" cy="39837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3C57-333B-9973-198E-17C439DF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"/>
          <a:stretch/>
        </p:blipFill>
        <p:spPr>
          <a:xfrm>
            <a:off x="7749815" y="2856852"/>
            <a:ext cx="3810000" cy="3352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3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F72B-0ABF-6273-037E-C2100EE11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изберем какви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да добавим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000" y="1551816"/>
            <a:ext cx="4161000" cy="46671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0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>
                <a:solidFill>
                  <a:schemeClr val="bg1"/>
                </a:solidFill>
              </a:rPr>
              <a:t>дропваме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0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042710" y="3973500"/>
            <a:ext cx="585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7986000" y="2529000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96" y="2210148"/>
            <a:ext cx="5911200" cy="40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AF595-ADFE-F4EE-5073-AC6D254C6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 </a:t>
            </a:r>
            <a:r>
              <a:rPr lang="en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000" y="5107004"/>
            <a:ext cx="9135000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inputCity,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098169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668" y="5946615"/>
            <a:ext cx="9135000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41455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</a:t>
            </a:r>
            <a:r>
              <a:rPr lang="bg-BG" sz="2800" dirty="0"/>
              <a:t>. Променяме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6934867" y="4035549"/>
            <a:ext cx="658965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600028" y="2214000"/>
            <a:ext cx="5987647" cy="408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024" y="2401108"/>
            <a:ext cx="3708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графичен потребителски интерфейс (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TextBox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суматор на две числа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Други контроли: падащ списък,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конвертор на валути</a:t>
            </a:r>
            <a:endParaRPr lang="bg-BG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C93F898-4B2E-4244-8B57-AC60CE618B5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2DB4-3102-8E92-F55B-810B8032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BEF9F-1FB6-35B0-1077-2545C10B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7963766" y="3429000"/>
            <a:ext cx="3448930" cy="2096823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54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75A4-D16A-E1CE-87D2-B0D69D635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210137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събитие</a:t>
            </a:r>
            <a:r>
              <a:rPr lang="bg-BG" dirty="0"/>
              <a:t>?</a:t>
            </a:r>
            <a:endParaRPr lang="en-US" dirty="0"/>
          </a:p>
          <a:p>
            <a:pPr lvl="1"/>
            <a:r>
              <a:rPr lang="bg-BG" dirty="0"/>
              <a:t>Събитията са </a:t>
            </a:r>
            <a:r>
              <a:rPr lang="bg-BG" b="1" dirty="0">
                <a:solidFill>
                  <a:schemeClr val="bg1"/>
                </a:solidFill>
              </a:rPr>
              <a:t>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прихванат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обработят</a:t>
            </a:r>
            <a:r>
              <a:rPr lang="bg-BG" dirty="0"/>
              <a:t> с код на </a:t>
            </a:r>
            <a:r>
              <a:rPr lang="en-US" dirty="0"/>
              <a:t>C#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dirty="0"/>
              <a:t>C#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AD320-5C78-9259-BAA2-FA87476C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поле, за да зададем име на метод-обработчик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09FB-4507-5EE4-6625-320BF669F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7"/>
          <a:stretch/>
        </p:blipFill>
        <p:spPr>
          <a:xfrm>
            <a:off x="850425" y="2883494"/>
            <a:ext cx="5362553" cy="36987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771" y="2969585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564901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7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A732F-96B8-1FBC-1EF2-E9ACBE9C9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B05E5-9C52-A803-72FE-0A86C4C97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CC6F2-D1D5-4EC5-A4CD-6961F54A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28" y="1253353"/>
            <a:ext cx="9667743" cy="54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2E644-E3AE-2D73-2434-B1092E6A7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Стартираме </a:t>
            </a:r>
            <a:r>
              <a:rPr lang="bg-BG" dirty="0"/>
              <a:t>приложението с </a:t>
            </a:r>
            <a:r>
              <a:rPr lang="en-US" dirty="0"/>
              <a:t>[</a:t>
            </a:r>
            <a:r>
              <a:rPr lang="en-US" b="1" dirty="0"/>
              <a:t>Ctrl+F5</a:t>
            </a:r>
            <a:r>
              <a:rPr lang="en-US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61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61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65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Form, Button, Label, TextBox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Основни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endParaRPr lang="bg-BG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B25FE8-E177-3457-E8C9-A8B496372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1900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06F1F-1C6A-C43D-4E26-FE986A29D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2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dirty="0"/>
              <a:t>C# </a:t>
            </a:r>
            <a:r>
              <a:rPr lang="bg-BG" dirty="0"/>
              <a:t>файл с нейния код</a:t>
            </a:r>
          </a:p>
          <a:p>
            <a:pPr lvl="1"/>
            <a:r>
              <a:rPr lang="bg-BG" dirty="0"/>
              <a:t>Формата има дизайнер и код: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A2C5-B662-0845-E043-ECC4A78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0" y="1245548"/>
            <a:ext cx="3479800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98A1E-68D0-2E99-0410-964F2F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9" y="3593153"/>
            <a:ext cx="4910641" cy="2668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000" dirty="0"/>
              <a:t> – </a:t>
            </a:r>
            <a:r>
              <a:rPr lang="bg-BG" altLang="en-US" sz="30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</a:t>
            </a:r>
            <a:r>
              <a:rPr lang="bg-BG" altLang="en-US" sz="26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000" dirty="0"/>
              <a:t> –</a:t>
            </a:r>
            <a:r>
              <a:rPr lang="en-US" altLang="en-US" sz="3000" dirty="0"/>
              <a:t> </a:t>
            </a:r>
            <a:r>
              <a:rPr lang="bg-BG" altLang="en-US" sz="30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(</a:t>
            </a:r>
            <a:r>
              <a:rPr lang="en-US" altLang="en-US" sz="2600" b="1" dirty="0">
                <a:latin typeface="Consolas" panose="020B0609020204030204" pitchFamily="49" charset="0"/>
              </a:rPr>
              <a:t>Lines</a:t>
            </a:r>
            <a:r>
              <a:rPr lang="en-US" altLang="en-US" sz="2600" dirty="0"/>
              <a:t>) – </a:t>
            </a:r>
            <a:r>
              <a:rPr lang="bg-BG" altLang="en-US" sz="2600" dirty="0"/>
              <a:t>съдържа въведения текст</a:t>
            </a:r>
            <a:endParaRPr lang="en-US" altLang="en-US" sz="2600" dirty="0"/>
          </a:p>
          <a:p>
            <a:pPr lvl="1">
              <a:spcBef>
                <a:spcPct val="25000"/>
              </a:spcBef>
            </a:pPr>
            <a:r>
              <a:rPr lang="bg-BG" altLang="en-US" sz="2600" b="1" dirty="0">
                <a:latin typeface="Consolas" panose="020B0609020204030204" pitchFamily="49" charset="0"/>
              </a:rPr>
              <a:t>Multiline</a:t>
            </a:r>
            <a:r>
              <a:rPr lang="bg-BG" altLang="en-US" sz="2600" dirty="0"/>
              <a:t> – задава режим</a:t>
            </a:r>
            <a:r>
              <a:rPr lang="en-US" altLang="en-US" sz="2600" dirty="0"/>
              <a:t> "</a:t>
            </a:r>
            <a:r>
              <a:rPr lang="bg-BG" altLang="en-US" sz="26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000" dirty="0"/>
              <a:t> –</a:t>
            </a:r>
            <a:r>
              <a:rPr lang="bg-BG" altLang="en-US" sz="30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Click</a:t>
            </a:r>
            <a:r>
              <a:rPr lang="en-US" altLang="en-US" sz="2600" dirty="0"/>
              <a:t> – </a:t>
            </a:r>
            <a:r>
              <a:rPr lang="bg-BG" altLang="en-US" sz="26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 </a:t>
            </a:r>
            <a:r>
              <a:rPr lang="bg-BG" altLang="en-US" sz="2600" dirty="0"/>
              <a:t>задава текста върху бутона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12EB1-D58D-9AC0-1E14-57E6118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11" y="1612585"/>
            <a:ext cx="1420696" cy="5608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6A99D-5024-A4C2-350E-28966672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11" y="3106371"/>
            <a:ext cx="2005847" cy="593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930AC-E2B6-47CB-2E6E-EC99A127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b="5050"/>
          <a:stretch/>
        </p:blipFill>
        <p:spPr>
          <a:xfrm>
            <a:off x="9662811" y="5094000"/>
            <a:ext cx="1657785" cy="67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1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2F6A-7F9D-AA03-F90B-78EDF2F9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548AB-5E7E-3C53-34A1-1BC8EDB9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982678"/>
            <a:ext cx="4424544" cy="4551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E76BA-AAF4-907C-E925-7E8BD1DA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00" y="1982678"/>
            <a:ext cx="4425247" cy="45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GUI?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сумиране на 2 числа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3C8E4-EB75-99B1-4137-448C0A69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757" y="819000"/>
            <a:ext cx="7892485" cy="36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2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намира </a:t>
            </a:r>
            <a:r>
              <a:rPr lang="bg-BG" b="1" dirty="0">
                <a:solidFill>
                  <a:schemeClr val="bg1"/>
                </a:solidFill>
              </a:rPr>
              <a:t>сумата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две числа</a:t>
            </a:r>
            <a:r>
              <a:rPr lang="bg-BG" dirty="0"/>
              <a:t>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1DBD4-6107-65A1-CB69-A7B8BCD6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362" y="2970508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sz="3000" dirty="0"/>
              <a:t>Създайте нов</a:t>
            </a:r>
            <a:r>
              <a:rPr lang="en-US" sz="3000" dirty="0"/>
              <a:t> Windows Forms </a:t>
            </a:r>
            <a:r>
              <a:rPr lang="bg-BG" sz="3000" dirty="0"/>
              <a:t>проект и му задайте подходящо име (например </a:t>
            </a:r>
            <a:r>
              <a:rPr lang="en-BG" sz="3000" dirty="0"/>
              <a:t>"</a:t>
            </a:r>
            <a:r>
              <a:rPr lang="en-US" sz="3000" dirty="0"/>
              <a:t>SummatorApp</a:t>
            </a:r>
            <a:r>
              <a:rPr lang="en-BG" sz="3000" dirty="0"/>
              <a:t>"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DA441-F42D-F03C-D6C3-7FABF313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403641" y="3065093"/>
            <a:ext cx="5710375" cy="27978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82E26E2-F0B1-4FF1-BE6F-61A84CE05F95}"/>
              </a:ext>
            </a:extLst>
          </p:cNvPr>
          <p:cNvSpPr/>
          <p:nvPr/>
        </p:nvSpPr>
        <p:spPr bwMode="auto">
          <a:xfrm>
            <a:off x="6268499" y="4284000"/>
            <a:ext cx="58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6F457-CBC8-5F5F-DEE1-A439E72B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752" y="2564371"/>
            <a:ext cx="4713108" cy="379925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26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/>
              <a:t>2. </a:t>
            </a:r>
            <a:r>
              <a:rPr lang="bg-BG" sz="3000" dirty="0"/>
              <a:t>Променете името на формата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6DE4A7-14EF-470F-957C-BBAE76D3AE92}"/>
              </a:ext>
            </a:extLst>
          </p:cNvPr>
          <p:cNvSpPr/>
          <p:nvPr/>
        </p:nvSpPr>
        <p:spPr bwMode="auto">
          <a:xfrm>
            <a:off x="7421028" y="4032254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50E8-CD19-9C85-6C1A-A587D38B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4" y="2124000"/>
            <a:ext cx="6835042" cy="418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FDA8B-7886-8DCE-C499-CD96EB71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37" y="2743300"/>
            <a:ext cx="3225800" cy="2946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67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</a:t>
            </a:r>
            <a:r>
              <a:rPr lang="bg-BG" sz="3000" dirty="0"/>
              <a:t>. Променете заглавието на формата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C81D-27D1-7D0B-8F24-351B4AC0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83" y="2330728"/>
            <a:ext cx="3416300" cy="35941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FCBF5A-9865-A4E7-527C-0A655852D61E}"/>
              </a:ext>
            </a:extLst>
          </p:cNvPr>
          <p:cNvSpPr/>
          <p:nvPr/>
        </p:nvSpPr>
        <p:spPr bwMode="auto">
          <a:xfrm>
            <a:off x="7221000" y="3960508"/>
            <a:ext cx="540000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F40B1-9DC5-F47B-8AEA-E12CD205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69" y="2072238"/>
            <a:ext cx="6271948" cy="411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4. </a:t>
            </a:r>
            <a:r>
              <a:rPr lang="bg-BG" sz="3000" dirty="0"/>
              <a:t>Добавете необходимите контроли – 3 текстови полета (</a:t>
            </a:r>
            <a:r>
              <a:rPr lang="en-US" sz="3000" dirty="0"/>
              <a:t>TextBox)</a:t>
            </a:r>
            <a:r>
              <a:rPr lang="bg-BG" sz="3000" dirty="0"/>
              <a:t>, 2 надписа (</a:t>
            </a:r>
            <a:r>
              <a:rPr lang="en-US" sz="3000" dirty="0"/>
              <a:t>Label) </a:t>
            </a:r>
            <a:r>
              <a:rPr lang="bg-BG" sz="3000" dirty="0"/>
              <a:t>и 1 бутон 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9B5C3-47D9-EDB1-6BFD-8A0C6C31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00" y="2349000"/>
            <a:ext cx="6451200" cy="42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2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5" y="1236527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имената на контролите</a:t>
            </a:r>
          </a:p>
          <a:p>
            <a:pPr lvl="1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lvl="1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lvl="1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lvl="1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lvl="1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lvl="1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89610" y="204500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E6A57-7B35-EE34-7584-5B827CDA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44" y="2042590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257527" y="3464483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4" y="122848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 Променете текста на контролите</a:t>
            </a:r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7369782" y="42453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4805E-1899-53E6-8E7F-D078CE0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1" y="2529000"/>
            <a:ext cx="3422709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23E-6490-7C9D-6416-7636323C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2529000"/>
            <a:ext cx="3492500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07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</a:t>
            </a:r>
            <a:r>
              <a:rPr lang="en-US" sz="3000" dirty="0"/>
              <a:t> </a:t>
            </a:r>
            <a:r>
              <a:rPr lang="bg-BG" sz="3000" dirty="0"/>
              <a:t>Добавете </a:t>
            </a:r>
            <a:r>
              <a:rPr lang="en-US" sz="3000" b="1" dirty="0">
                <a:solidFill>
                  <a:schemeClr val="bg1"/>
                </a:solidFill>
              </a:rPr>
              <a:t>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412" y="2799000"/>
            <a:ext cx="10391175" cy="303512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53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AF5C5FC-E503-3239-F8C3-8B688964C5D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Падащ списък,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575AB-146A-955D-BC40-9294392A45A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контроли в </a:t>
            </a:r>
            <a:r>
              <a:rPr lang="en-US" dirty="0"/>
              <a:t>WinForms</a:t>
            </a:r>
            <a:endParaRPr lang="en-BG" dirty="0"/>
          </a:p>
        </p:txBody>
      </p:sp>
      <p:pic>
        <p:nvPicPr>
          <p:cNvPr id="7" name="Picture 6" descr="A picture containing text, plate, vector graphics, tableware&#10;&#10;Description automatically generated">
            <a:extLst>
              <a:ext uri="{FF2B5EF4-FFF2-40B4-BE49-F238E27FC236}">
                <a16:creationId xmlns:a16="http://schemas.microsoft.com/office/drawing/2014/main" id="{CBB232D3-C1D8-6B2D-D309-3F0839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1314000"/>
            <a:ext cx="256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r>
              <a:rPr lang="bg-BG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ABC6F3D-DC95-491B-A41A-6C83DB61CFA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ComboBox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падащ списък с опции за избор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600" dirty="0"/>
              <a:t>текстът, който се изобразява</a:t>
            </a:r>
            <a:endParaRPr lang="en-US" altLang="en-US" sz="2600" dirty="0"/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Items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възможните стойности, между които се избира</a:t>
            </a: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3000" b="1" dirty="0">
                <a:latin typeface="Consolas" panose="020B0609020204030204" pitchFamily="49" charset="0"/>
              </a:rPr>
              <a:t>RadioButton</a:t>
            </a:r>
            <a:r>
              <a:rPr lang="en-US" altLang="en-US" sz="3000" dirty="0"/>
              <a:t> - </a:t>
            </a:r>
            <a:r>
              <a:rPr lang="bg-BG" altLang="en-BG" sz="3000" dirty="0"/>
              <a:t>контрола за избор на една от няколко опции</a:t>
            </a:r>
            <a:endParaRPr lang="en-US" altLang="en-US" sz="3000" dirty="0"/>
          </a:p>
          <a:p>
            <a:pPr lvl="1">
              <a:lnSpc>
                <a:spcPct val="85000"/>
              </a:lnSpc>
            </a:pPr>
            <a:r>
              <a:rPr lang="bg-BG" altLang="en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600" dirty="0"/>
              <a:t> – задава дали е избрана</a:t>
            </a:r>
          </a:p>
          <a:p>
            <a:pPr>
              <a:spcBef>
                <a:spcPts val="12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Checkbox</a:t>
            </a:r>
            <a:r>
              <a:rPr lang="en-US" altLang="en-US" sz="3000" dirty="0"/>
              <a:t> –</a:t>
            </a:r>
            <a:r>
              <a:rPr lang="bg-BG" altLang="en-US" sz="3000" dirty="0"/>
              <a:t> контрола за избор на няколко опции</a:t>
            </a:r>
          </a:p>
          <a:p>
            <a:pPr lvl="1">
              <a:spcBef>
                <a:spcPts val="1200"/>
              </a:spcBef>
            </a:pPr>
            <a:r>
              <a:rPr lang="en-GB" alt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600" dirty="0"/>
              <a:t> – </a:t>
            </a:r>
            <a:r>
              <a:rPr lang="bg-BG" altLang="en-US" sz="2600" dirty="0"/>
              <a:t>задава дали кутийката е избрана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3A87-54E2-D198-E725-32EEED1E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000" y="3693808"/>
            <a:ext cx="1739900" cy="533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ACE10-102E-4639-5483-7B7BAC3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000" y="5035005"/>
            <a:ext cx="1305000" cy="16204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C955-0F7F-28FD-A39B-6FFDD7590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b="4546"/>
          <a:stretch/>
        </p:blipFill>
        <p:spPr>
          <a:xfrm>
            <a:off x="9597761" y="1494000"/>
            <a:ext cx="1936377" cy="11190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398309"/>
            <a:ext cx="10160892" cy="1149183"/>
          </a:xfrm>
        </p:spPr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конвертиране от евро в лева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436733"/>
            <a:ext cx="10961783" cy="768084"/>
          </a:xfrm>
        </p:spPr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на валути</a:t>
            </a:r>
            <a:endParaRPr lang="bg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24156">
            <a:off x="4243161" y="830124"/>
            <a:ext cx="3705677" cy="3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извършва преход от </a:t>
            </a:r>
            <a:r>
              <a:rPr lang="bg-BG" b="1" dirty="0">
                <a:solidFill>
                  <a:schemeClr val="bg1"/>
                </a:solidFill>
              </a:rPr>
              <a:t>метри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сантиметри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B3B1A-0213-5497-72C7-BFCA9BBFF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6"/>
          <a:stretch/>
        </p:blipFill>
        <p:spPr>
          <a:xfrm>
            <a:off x="3486000" y="2844000"/>
            <a:ext cx="5220000" cy="3294109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97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</a:t>
            </a:r>
            <a:r>
              <a:rPr lang="bg-BG" sz="3000" dirty="0"/>
              <a:t>Създайте нов </a:t>
            </a:r>
            <a:r>
              <a:rPr lang="en-US" sz="3000" dirty="0"/>
              <a:t>Windows Forms </a:t>
            </a:r>
            <a:r>
              <a:rPr lang="bg-BG" sz="3000" dirty="0"/>
              <a:t>проект и му задайте </a:t>
            </a:r>
            <a:r>
              <a:rPr lang="bg-BG" sz="3000" b="1" dirty="0">
                <a:solidFill>
                  <a:schemeClr val="bg1"/>
                </a:solidFill>
              </a:rPr>
              <a:t>подходящо име</a:t>
            </a:r>
            <a:r>
              <a:rPr lang="bg-BG" sz="3000" dirty="0"/>
              <a:t> (например "</a:t>
            </a:r>
            <a:r>
              <a:rPr lang="en-US" sz="3000" dirty="0"/>
              <a:t>MetricConverterApp</a:t>
            </a:r>
            <a:r>
              <a:rPr lang="bg-BG" sz="3000" dirty="0"/>
              <a:t>"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</a:t>
            </a:r>
            <a:r>
              <a:rPr lang="en-US" dirty="0"/>
              <a:t>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CC546-D6C2-C874-7856-9A8DC703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190402" y="2811738"/>
            <a:ext cx="6153657" cy="301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A5239-7FF6-B66C-A83E-9040D179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432" y="2389197"/>
            <a:ext cx="4713030" cy="3905082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5DA8CC1-C2FA-5893-99BE-9BC9E6DE060D}"/>
              </a:ext>
            </a:extLst>
          </p:cNvPr>
          <p:cNvSpPr/>
          <p:nvPr/>
        </p:nvSpPr>
        <p:spPr bwMode="auto">
          <a:xfrm>
            <a:off x="6455322" y="4184238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7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2. </a:t>
            </a:r>
            <a:r>
              <a:rPr lang="bg-BG" sz="3000" dirty="0"/>
              <a:t>Променете името на формата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205B3-E473-6401-54B5-608AFA59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8" y="2034000"/>
            <a:ext cx="6814841" cy="416780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186584" y="4117903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21BCF-B0E0-CFDD-33D7-CCC2BF3B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999" y="2659603"/>
            <a:ext cx="3594100" cy="32766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2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3. </a:t>
            </a:r>
            <a:r>
              <a:rPr lang="bg-BG" sz="3000" dirty="0"/>
              <a:t>Променете заглавието на формата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488002" y="4149000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84ABD-5BDC-A09E-000C-6A5E995D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2" y="1989000"/>
            <a:ext cx="7129322" cy="451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7EDA6-1173-353A-45FE-26981053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829" y="2639900"/>
            <a:ext cx="3670300" cy="33782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60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</a:t>
            </a:r>
            <a:r>
              <a:rPr lang="en-US" sz="3000" dirty="0"/>
              <a:t>3</a:t>
            </a:r>
            <a:r>
              <a:rPr lang="bg-BG" sz="3000" dirty="0"/>
              <a:t> надписа (</a:t>
            </a:r>
            <a:r>
              <a:rPr lang="en-US" sz="3000" dirty="0"/>
              <a:t>Label), 1</a:t>
            </a:r>
            <a:r>
              <a:rPr lang="bg-BG" sz="3000" dirty="0"/>
              <a:t> текстово поле (</a:t>
            </a:r>
            <a:r>
              <a:rPr lang="en-US" sz="3000" dirty="0"/>
              <a:t>TextBox)</a:t>
            </a:r>
            <a:r>
              <a:rPr lang="bg-BG" sz="3000" dirty="0"/>
              <a:t> и 1 бутон 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50899-7123-9F4C-43EA-CF2C9B6E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400" y="2259739"/>
            <a:ext cx="6991200" cy="441199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3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495587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имената на контролите</a:t>
            </a:r>
          </a:p>
          <a:p>
            <a:r>
              <a:rPr lang="en-US" sz="2600" dirty="0"/>
              <a:t>textBox1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textBoxAmount</a:t>
            </a:r>
          </a:p>
          <a:p>
            <a:r>
              <a:rPr lang="en-BG" sz="2600" dirty="0"/>
              <a:t>label3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labelResult</a:t>
            </a:r>
          </a:p>
          <a:p>
            <a:r>
              <a:rPr lang="en-BG" sz="2600" dirty="0"/>
              <a:t>button1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buttonConvert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691880" y="271208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059797" y="4131563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01BE-FA3C-936B-C782-6ED4C3B5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000" y="2709000"/>
            <a:ext cx="3271154" cy="315878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4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4775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6. </a:t>
            </a:r>
            <a:r>
              <a:rPr lang="bg-BG" sz="3000" dirty="0"/>
              <a:t>Променете текста на контролите</a:t>
            </a:r>
          </a:p>
          <a:p>
            <a:pPr lvl="1"/>
            <a:r>
              <a:rPr lang="en-US" sz="2600" dirty="0"/>
              <a:t>label1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Convert</a:t>
            </a:r>
          </a:p>
          <a:p>
            <a:pPr lvl="1"/>
            <a:r>
              <a:rPr lang="en-US" sz="2600" dirty="0"/>
              <a:t>label2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from BGN to EUR</a:t>
            </a:r>
          </a:p>
          <a:p>
            <a:pPr lvl="1"/>
            <a:r>
              <a:rPr lang="en-BG" sz="2600" dirty="0"/>
              <a:t>label3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Result:</a:t>
            </a:r>
          </a:p>
          <a:p>
            <a:pPr lvl="1"/>
            <a:r>
              <a:rPr lang="en-BG" sz="2600" dirty="0"/>
              <a:t>buttonConvert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Convert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21000" y="34290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45BB-FD16-B6F6-83CF-D98C58CF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000" y="2329807"/>
            <a:ext cx="3018986" cy="278735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9643A-B077-83A1-91C5-4D1B9B36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5" y="2329806"/>
            <a:ext cx="3055588" cy="2787349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5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1170786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7. </a:t>
            </a:r>
            <a:r>
              <a:rPr lang="bg-BG" sz="3000" dirty="0"/>
              <a:t>След промяна на текста на контролите приложението трябва да изглежда така: 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FEB2B-D249-5AC6-59F9-2AB5DD7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00" y="2055715"/>
            <a:ext cx="7261200" cy="4599785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87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 err="1"/>
              <a:t>AppKit</a:t>
            </a:r>
            <a:r>
              <a:rPr lang="en-US" dirty="0"/>
              <a:t>, Aqua, OpenGL, </a:t>
            </a:r>
            <a:r>
              <a:rPr lang="en-US" dirty="0" err="1"/>
              <a:t>Tcl</a:t>
            </a:r>
            <a:r>
              <a:rPr lang="en-US" dirty="0"/>
              <a:t>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804D7-E16B-5476-1757-537C9F9F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6EF0-8F1C-4508-63D6-D6700548B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8. </a:t>
            </a:r>
            <a:r>
              <a:rPr lang="bg-BG" sz="3000" dirty="0"/>
              <a:t>Добавете </a:t>
            </a:r>
            <a:r>
              <a:rPr lang="en-US" sz="3000" b="1" dirty="0">
                <a:solidFill>
                  <a:schemeClr val="bg1"/>
                </a:solidFill>
              </a:rPr>
              <a:t>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конвертиране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B54FD-B700-D56A-864B-46E2D4AD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8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F7966C-DEA9-7EA3-AE54-EDE5D3D0B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" y="2225047"/>
            <a:ext cx="11503659" cy="453220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buttonConvert_Click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	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Прочитаме стойността, въведена от потребителя</a:t>
            </a:r>
            <a:br>
              <a:rPr lang="en-US" sz="2200" b="1" noProof="1"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double.Parse(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this.textBoxAmount.Text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 </a:t>
            </a:r>
            <a:br>
              <a:rPr lang="en-US" sz="2200" b="1" noProof="1"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  <a:br>
              <a:rPr lang="en-US" sz="2200" b="1" noProof="1"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Конвертираме сумата от лева в евро</a:t>
            </a:r>
            <a:endParaRPr lang="en-US" sz="22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convertedSum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initialSum * 0.5;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// Визуали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зираме сумата в евро в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labelResult</a:t>
            </a:r>
            <a:br>
              <a:rPr lang="en-US" sz="2200" b="1" noProof="1"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+= $"{initialSum} BGN = {convertedSum} EUR"};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91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66D3E-B704-A4DF-C87F-64237F8E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5E93-A5F9-B744-5215-43CE248B7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3023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A0C34-F4A2-FE51-D99C-02C5C5F9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A29F52-596D-4664-B952-D8D2AFE757B7}"/>
              </a:ext>
            </a:extLst>
          </p:cNvPr>
          <p:cNvGrpSpPr/>
          <p:nvPr/>
        </p:nvGrpSpPr>
        <p:grpSpPr>
          <a:xfrm>
            <a:off x="1081850" y="2638543"/>
            <a:ext cx="10028300" cy="2653341"/>
            <a:chOff x="1037309" y="2638543"/>
            <a:chExt cx="10028300" cy="26533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DDC527-52BF-01AA-6F44-F28C15B7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96"/>
            <a:stretch/>
          </p:blipFill>
          <p:spPr>
            <a:xfrm>
              <a:off x="6861000" y="2638543"/>
              <a:ext cx="4204609" cy="2653341"/>
            </a:xfrm>
            <a:prstGeom prst="rect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0DE01-9734-7C57-EB32-B1057380A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4"/>
            <a:stretch/>
          </p:blipFill>
          <p:spPr>
            <a:xfrm>
              <a:off x="1037309" y="2638543"/>
              <a:ext cx="4138015" cy="2653341"/>
            </a:xfrm>
            <a:prstGeom prst="rect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</p:pic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A3C39BED-E8E2-E0CA-7765-74B0ED25589D}"/>
                </a:ext>
              </a:extLst>
            </p:cNvPr>
            <p:cNvSpPr/>
            <p:nvPr/>
          </p:nvSpPr>
          <p:spPr bwMode="auto">
            <a:xfrm>
              <a:off x="5713959" y="3769672"/>
              <a:ext cx="675000" cy="381671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1" name="Graphic 10" descr="Cursor with solid fill">
            <a:extLst>
              <a:ext uri="{FF2B5EF4-FFF2-40B4-BE49-F238E27FC236}">
                <a16:creationId xmlns:a16="http://schemas.microsoft.com/office/drawing/2014/main" id="{9AFFE301-F4B1-C9D3-7C39-017FF9A5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6000" y="4661884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556792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Форми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Контроли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различни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от страна на потребителя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43B3AAD-7217-489F-94C1-8EAF2B14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0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87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2BD778-7E1C-4467-A38A-AF8A2C49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EC08E1-B99A-4A53-9AA7-62823CF1EB0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Платформа за създаване на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  <a:endParaRPr lang="bg-BG" dirty="0"/>
          </a:p>
        </p:txBody>
      </p:sp>
      <p:pic>
        <p:nvPicPr>
          <p:cNvPr id="3" name="Picture 2" descr="Ui ux web web design icon - Elpis | Free icons">
            <a:extLst>
              <a:ext uri="{FF2B5EF4-FFF2-40B4-BE49-F238E27FC236}">
                <a16:creationId xmlns:a16="http://schemas.microsoft.com/office/drawing/2014/main" id="{1DA9B487-A29D-CBAB-E78F-EC2F87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3" y="1494000"/>
            <a:ext cx="2382054" cy="23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168BE-3A57-358B-3508-20E99376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Платформа (</a:t>
            </a:r>
            <a:r>
              <a:rPr lang="en-US" dirty="0"/>
              <a:t>UI framework)</a:t>
            </a:r>
            <a:r>
              <a:rPr lang="bg-BG" dirty="0"/>
              <a:t> за разработка на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dirty="0"/>
              <a:t>Windows API </a:t>
            </a:r>
            <a:r>
              <a:rPr lang="bg-BG" dirty="0"/>
              <a:t>и </a:t>
            </a:r>
            <a:r>
              <a:rPr lang="en-US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dirty="0"/>
              <a:t>C#</a:t>
            </a:r>
            <a:r>
              <a:rPr lang="bg-BG" dirty="0"/>
              <a:t> и</a:t>
            </a:r>
            <a:r>
              <a:rPr lang="en-US" dirty="0"/>
              <a:t> Visual Studio</a:t>
            </a:r>
            <a:endParaRPr lang="bg-BG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контроли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665000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28277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4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CFDF0-9E99-016E-1CF5-343A6184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1900"/>
              <a:gd name="adj2" fmla="val -6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7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Форма + бутон за показване на текущ ден и час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5265</TotalTime>
  <Words>2135</Words>
  <Application>Microsoft Macintosh PowerPoint</Application>
  <PresentationFormat>Widescreen</PresentationFormat>
  <Paragraphs>319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Consolas</vt:lpstr>
      <vt:lpstr>Wingdings</vt:lpstr>
      <vt:lpstr>Wingdings 2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Други контроли в WinForms</vt:lpstr>
      <vt:lpstr>Други UI контроли в Windows Forms</vt:lpstr>
      <vt:lpstr>Конвертор на валути</vt:lpstr>
      <vt:lpstr>Конвертор за мерни единици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Стъпки за изграждане на приложението (8)</vt:lpstr>
      <vt:lpstr>Резултат при изпълнение на програмата</vt:lpstr>
      <vt:lpstr>Какво научихме днес?</vt:lpstr>
      <vt:lpstr>Въпроси?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Drinka</cp:lastModifiedBy>
  <cp:revision>536</cp:revision>
  <dcterms:created xsi:type="dcterms:W3CDTF">2018-05-23T13:08:44Z</dcterms:created>
  <dcterms:modified xsi:type="dcterms:W3CDTF">2023-03-20T20:58:05Z</dcterms:modified>
  <cp:category>computer programming;programming;C#;програмиране;кодиране</cp:category>
</cp:coreProperties>
</file>